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17" r:id="rId2"/>
    <p:sldId id="318" r:id="rId3"/>
    <p:sldId id="319" r:id="rId4"/>
    <p:sldId id="324" r:id="rId5"/>
    <p:sldId id="322" r:id="rId6"/>
    <p:sldId id="323" r:id="rId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59" autoAdjust="0"/>
    <p:restoredTop sz="94651" autoAdjust="0"/>
  </p:normalViewPr>
  <p:slideViewPr>
    <p:cSldViewPr>
      <p:cViewPr varScale="1">
        <p:scale>
          <a:sx n="109" d="100"/>
          <a:sy n="109" d="100"/>
        </p:scale>
        <p:origin x="38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FB20-3AA9-4DFD-A879-49C393673EAD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5A766-F8F3-4CC8-AEFE-56E77D5693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027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54A-FA8A-43C1-8881-952557C8DEDD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0A50-F7F8-407F-B789-9D8D12D73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8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54A-FA8A-43C1-8881-952557C8DEDD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0A50-F7F8-407F-B789-9D8D12D73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347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54A-FA8A-43C1-8881-952557C8DEDD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0A50-F7F8-407F-B789-9D8D12D73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428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54A-FA8A-43C1-8881-952557C8DEDD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0A50-F7F8-407F-B789-9D8D12D73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7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54A-FA8A-43C1-8881-952557C8DEDD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0A50-F7F8-407F-B789-9D8D12D73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38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54A-FA8A-43C1-8881-952557C8DEDD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0A50-F7F8-407F-B789-9D8D12D73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23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54A-FA8A-43C1-8881-952557C8DEDD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0A50-F7F8-407F-B789-9D8D12D73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54A-FA8A-43C1-8881-952557C8DEDD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0A50-F7F8-407F-B789-9D8D12D73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63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54A-FA8A-43C1-8881-952557C8DEDD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0A50-F7F8-407F-B789-9D8D12D73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45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54A-FA8A-43C1-8881-952557C8DEDD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0A50-F7F8-407F-B789-9D8D12D73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43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54A-FA8A-43C1-8881-952557C8DEDD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0A50-F7F8-407F-B789-9D8D12D73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404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3554A-FA8A-43C1-8881-952557C8DEDD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20A50-F7F8-407F-B789-9D8D12D73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68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96944" cy="70609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 сметных цен на затраты труда в строительстве (приказ Минстроя России от 20.12.2016 № 1000/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200" y="3212976"/>
            <a:ext cx="8363272" cy="3319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Методика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предназначена для определения сметных цен на затраты труда при определении сметной стоимости строительства, реконструкции и капитального ремонта объектов капитального строительства (далее – строительство), финансируемых с привлечением средств бюджетов бюджетной системы Российской Федерации, в том числе: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бюджета Санкт-Петербурга,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средств юридических лиц, созданных Российской Федерацией, субъектами Российской Федерации, муниципальными образованиями, юридических лиц, доля в уставных (складочных) капиталах которых Российской Федерации, субъектов Российской Федерации, муниципальных образований составляет более 50 процентов,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также сметной стоимости капитального ремонта многоквартирного дома, осуществляемого за счет средств регионального оператора, товарищества собственников жилья, жилищного, жилищно-строительного кооператива или иного специализированного потребительского кооператива, либо средств собственников помещений в многоквартирном доме.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457200" y="1052736"/>
            <a:ext cx="2746648" cy="2376264"/>
          </a:xfrm>
          <a:prstGeom prst="flowChartAlternateProcess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в действие: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Введена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01.02.2017.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3419872" y="1052736"/>
            <a:ext cx="2592288" cy="2376264"/>
          </a:xfrm>
          <a:prstGeom prst="flowChartAlternateProcess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Ранее </a:t>
            </a:r>
            <a:r>
              <a:rPr lang="ru-RU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утвержденная методика: </a:t>
            </a:r>
            <a:br>
              <a:rPr lang="ru-RU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b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определению размера средств на оплату труда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договорных ценах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сметах на строительство и оплате труда работников строительно-монтажных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ремонтно-строительных организаций.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МДС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83-1.99 </a:t>
            </a: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Госстроем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</a:p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29.04.1999 № 31)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Блок-схема: альтернативный процесс 16"/>
          <p:cNvSpPr/>
          <p:nvPr/>
        </p:nvSpPr>
        <p:spPr>
          <a:xfrm>
            <a:off x="6228184" y="1052736"/>
            <a:ext cx="2521168" cy="2376264"/>
          </a:xfrm>
          <a:prstGeom prst="flowChartAlternateProcess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применения: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метода.</a:t>
            </a:r>
          </a:p>
          <a:p>
            <a:pPr lvl="0"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разработки НЦС и НЦКР. </a:t>
            </a:r>
          </a:p>
          <a:p>
            <a:pPr lvl="0"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разработки индексов.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6095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основных положений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 сметных цен на затраты труда в строительстве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существующего порядка расчета в Санкт-Петербурге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010005"/>
              </p:ext>
            </p:extLst>
          </p:nvPr>
        </p:nvGraphicFramePr>
        <p:xfrm>
          <a:off x="457200" y="1197306"/>
          <a:ext cx="8373614" cy="56664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7917">
                  <a:extLst>
                    <a:ext uri="{9D8B030D-6E8A-4147-A177-3AD203B41FA5}">
                      <a16:colId xmlns:a16="http://schemas.microsoft.com/office/drawing/2014/main" val="398213479"/>
                    </a:ext>
                  </a:extLst>
                </a:gridCol>
                <a:gridCol w="3380709">
                  <a:extLst>
                    <a:ext uri="{9D8B030D-6E8A-4147-A177-3AD203B41FA5}">
                      <a16:colId xmlns:a16="http://schemas.microsoft.com/office/drawing/2014/main" val="4189171680"/>
                    </a:ext>
                  </a:extLst>
                </a:gridCol>
                <a:gridCol w="3044988">
                  <a:extLst>
                    <a:ext uri="{9D8B030D-6E8A-4147-A177-3AD203B41FA5}">
                      <a16:colId xmlns:a16="http://schemas.microsoft.com/office/drawing/2014/main" val="1068500762"/>
                    </a:ext>
                  </a:extLst>
                </a:gridCol>
              </a:tblGrid>
              <a:tr h="793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положения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6" marR="64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Новая методика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(приказ Минстроя России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20.12.2016 № 1000/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6" marR="64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Существующий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порядок расчета </a:t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Санкт-Петербурге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6" marR="64736" marT="0" marB="0" anchor="ctr"/>
                </a:tc>
                <a:extLst>
                  <a:ext uri="{0D108BD9-81ED-4DB2-BD59-A6C34878D82A}">
                    <a16:rowId xmlns:a16="http://schemas.microsoft.com/office/drawing/2014/main" val="987477538"/>
                  </a:ext>
                </a:extLst>
              </a:tr>
              <a:tr h="793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 оплаты труда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6" marR="64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Сметные цены на затраты труда 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строительстве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6" marR="64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Текущие тарифные ставки оплаты труда рабочих и пусконаладочного персонала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6" marR="64736" marT="0" marB="0" anchor="ctr"/>
                </a:tc>
                <a:extLst>
                  <a:ext uri="{0D108BD9-81ED-4DB2-BD59-A6C34878D82A}">
                    <a16:rowId xmlns:a16="http://schemas.microsoft.com/office/drawing/2014/main" val="297015394"/>
                  </a:ext>
                </a:extLst>
              </a:tr>
              <a:tr h="23729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определения показателя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6" marR="64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определяются 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основании информации 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среднемесячной номинальной начисленной заработной плате работников по полному кругу организаций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субъектам Российской Федерации, представленной Федеральной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службой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государственной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статистики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соответствующий календарный период (12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месяцев)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6" marR="64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определяются 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основании величины прожиточного минимума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трудоспособного населения, официально установленного постановлением Правительства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Санкт-Петербурга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итогам прошедшего квартала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6" marR="64736" marT="0" marB="0" anchor="ctr"/>
                </a:tc>
                <a:extLst>
                  <a:ext uri="{0D108BD9-81ED-4DB2-BD59-A6C34878D82A}">
                    <a16:rowId xmlns:a16="http://schemas.microsoft.com/office/drawing/2014/main" val="2535513875"/>
                  </a:ext>
                </a:extLst>
              </a:tr>
              <a:tr h="793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 обновления показателя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6" marR="64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 в год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6" marR="64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Ежеквартальное, в соответствии 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периодичностью изменения величины прожиточного минимума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6" marR="64736" marT="0" marB="0" anchor="ctr"/>
                </a:tc>
                <a:extLst>
                  <a:ext uri="{0D108BD9-81ED-4DB2-BD59-A6C34878D82A}">
                    <a16:rowId xmlns:a16="http://schemas.microsoft.com/office/drawing/2014/main" val="2112780009"/>
                  </a:ext>
                </a:extLst>
              </a:tr>
              <a:tr h="8533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6" marR="64736" marT="0" marB="0" anchor="ctr"/>
                </a:tc>
                <a:tc gridSpan="2">
                  <a:txBody>
                    <a:bodyPr/>
                    <a:lstStyle/>
                    <a:p>
                      <a:pPr indent="11684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684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данные совпадают: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11684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среднемесячная норма рабочего времени;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11684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тарифные коэффициенты;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11684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выбор четвертого тарифного разряда как основного для расчетов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6" marR="6473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494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88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расчета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сметной цены на затраты труда в соответствии с новой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Методикой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 сметных цен на затраты труда в строительстве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Минстроя России от 20.12.2016 № 1000/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2776"/>
            <a:ext cx="8003232" cy="471338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6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Сметная цена на затраты труда рабочего 4-го разряда (Ц</a:t>
            </a:r>
            <a:r>
              <a:rPr lang="ru-RU" sz="6400" b="1" u="sng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6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формуле:</a:t>
            </a:r>
          </a:p>
          <a:p>
            <a:pPr marL="0" indent="0" algn="just">
              <a:buNone/>
            </a:pP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6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З</a:t>
            </a:r>
            <a:r>
              <a:rPr lang="ru-RU" sz="6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t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где: </a:t>
            </a:r>
          </a:p>
          <a:p>
            <a:pPr marL="0" indent="0" algn="just">
              <a:buNone/>
            </a:pP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5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расчетная величина месячной оплаты труда рабочего 4-го разряда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конкретном субъекте Российской Федерации, определяемая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усредненное значение показателей номинальной начисленной заработной платы работников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данному субъекту Российской Федерации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соответствующий календарный период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месяцев), руб./мес.</a:t>
            </a:r>
          </a:p>
          <a:p>
            <a:pPr marL="0" indent="0" algn="just">
              <a:buNone/>
            </a:pP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среднемесячная норма рабочего времени на соответствующий календарный период, определенная в соответствии с порядком, установленным уполномоченным федеральным органом исполнительной власти, ч/мес. </a:t>
            </a:r>
          </a:p>
          <a:p>
            <a:pPr marL="0" indent="0" algn="just"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(Среднемесячная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 рабочего времени рассчитана в соответствии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Производственным календарем на 2017 год:</a:t>
            </a:r>
          </a:p>
          <a:p>
            <a:pPr marL="0" indent="0" algn="just"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ru-RU" sz="5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1973ч</a:t>
            </a:r>
            <a:r>
              <a:rPr lang="ru-RU" sz="5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12мес. = 164,4 ч/мес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ru-RU" sz="6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Сметная цена на затраты труда рабочего 1-го разряда (Ц</a:t>
            </a:r>
            <a:r>
              <a:rPr lang="ru-RU" sz="6400" b="1" u="sng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6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формуле:</a:t>
            </a:r>
          </a:p>
          <a:p>
            <a:pPr marL="0" indent="0" algn="just">
              <a:buNone/>
            </a:pP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6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Ц</a:t>
            </a:r>
            <a:r>
              <a:rPr lang="ru-RU" sz="6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1,34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где: </a:t>
            </a:r>
          </a:p>
          <a:p>
            <a:pPr marL="0" indent="0" algn="just">
              <a:buNone/>
            </a:pP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1,34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тарифный коэффициент рабочего 4-го разряда (используется как коэффициент перехода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сметной цены затрат труда рабочего к аналогичному показателю рабочего 1-го разряда).</a:t>
            </a:r>
          </a:p>
          <a:p>
            <a:pPr marL="0" indent="0" algn="just">
              <a:buNone/>
            </a:pP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6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Сметная цена на затраты труда рабочего </a:t>
            </a:r>
            <a:r>
              <a:rPr lang="en-US" sz="6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6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-го разряда (</a:t>
            </a:r>
            <a:r>
              <a:rPr lang="ru-RU" sz="6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6400" b="1" u="sng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6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формуле:</a:t>
            </a:r>
          </a:p>
          <a:p>
            <a:pPr marL="0" indent="0" algn="just">
              <a:buNone/>
            </a:pPr>
            <a:r>
              <a:rPr lang="ru-RU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64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Ц</a:t>
            </a:r>
            <a:r>
              <a:rPr lang="ru-RU" sz="6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× </a:t>
            </a:r>
            <a:r>
              <a:rPr lang="ru-RU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ru-RU" sz="64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где: </a:t>
            </a:r>
          </a:p>
          <a:p>
            <a:pPr marL="0" indent="0" algn="just">
              <a:buNone/>
            </a:pP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ru-RU" sz="56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тарифный коэффициент рабочего </a:t>
            </a:r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-го разряда (используется как коэффициент перехода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сметной цены затрат труда рабочего 1-го разряда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аналогичному показателю рабочего </a:t>
            </a:r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-го разряда).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7356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разработке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индексов изменения сметной стоимости строительства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Минстроя России от 09.02.2017 № 84/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200" y="3212976"/>
            <a:ext cx="836327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00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устанавливают общий порядок разработки индексов изменения сметной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порядок рассмотрения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утверждения индексов Минстроем России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000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Индексы предназначены для определения стоимости строительства базисно-индексным методом на стадии разработки проектной документации в текущем уровне цен.</a:t>
            </a:r>
          </a:p>
          <a:p>
            <a:pPr indent="360000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Индексы выражаются в безразмерных величинах, как правило, с двумя значащими цифрами после запятой.</a:t>
            </a:r>
          </a:p>
          <a:p>
            <a:pPr indent="360000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Номенклатура индексов зависит от их назначения и области применения и определяется органом исполнительной власти, осуществляющим полномочия по их разработке 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утверждению (на сегодняшний день – Минстрой России).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457200" y="1412776"/>
            <a:ext cx="2746648" cy="1872208"/>
          </a:xfrm>
          <a:prstGeom prst="flowChartAlternateProcess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в действие: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Введена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31.03.2017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3347864" y="1412776"/>
            <a:ext cx="2736304" cy="2016224"/>
          </a:xfrm>
          <a:prstGeom prst="flowChartAlternateProcess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Ранее </a:t>
            </a:r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утвержденная методика: </a:t>
            </a:r>
            <a:r>
              <a:rPr lang="ru-RU" sz="15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5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расчета прогнозных индексов изменения стоимости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строительства </a:t>
            </a:r>
          </a:p>
          <a:p>
            <a:pPr lvl="0" algn="ctr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Минрегиона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</a:t>
            </a:r>
            <a:b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20.08.2009 № 355</a:t>
            </a:r>
          </a:p>
        </p:txBody>
      </p:sp>
      <p:sp>
        <p:nvSpPr>
          <p:cNvPr id="17" name="Блок-схема: альтернативный процесс 16"/>
          <p:cNvSpPr/>
          <p:nvPr/>
        </p:nvSpPr>
        <p:spPr>
          <a:xfrm>
            <a:off x="6228184" y="1412776"/>
            <a:ext cx="2521168" cy="1872208"/>
          </a:xfrm>
          <a:prstGeom prst="flowChartAlternateProcess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применения:</a:t>
            </a:r>
            <a:r>
              <a:rPr lang="ru-RU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расчета индексов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99279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индексов 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Методическими рекомендациями по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индексов изменения сметной стоимости строительства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2368" y="1268760"/>
            <a:ext cx="8651632" cy="5256584"/>
          </a:xfrm>
        </p:spPr>
        <p:txBody>
          <a:bodyPr>
            <a:normAutofit fontScale="25000" lnSpcReduction="20000"/>
          </a:bodyPr>
          <a:lstStyle/>
          <a:p>
            <a:r>
              <a:rPr lang="ru-RU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укрупнения: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"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индексы на объекты капитального строительства, 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индексы по видам работ,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индексы к единичным расценкам.</a:t>
            </a:r>
          </a:p>
          <a:p>
            <a:pPr marL="0" indent="0">
              <a:buNone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виду используемой сметно-нормативной базы: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Symbol" panose="05050102010706020507" pitchFamily="18" charset="2"/>
              <a:buChar char=""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индексы к федеральным единичным расценкам,</a:t>
            </a:r>
          </a:p>
          <a:p>
            <a:pPr lvl="0">
              <a:buFont typeface="Symbol" panose="05050102010706020507" pitchFamily="18" charset="2"/>
              <a:buChar char=""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индексы к территориальным единичным расценкам,</a:t>
            </a:r>
          </a:p>
          <a:p>
            <a:pPr lvl="0">
              <a:buFont typeface="Symbol" panose="05050102010706020507" pitchFamily="18" charset="2"/>
              <a:buChar char=""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индексы к отраслевым единичным расценкам,</a:t>
            </a:r>
          </a:p>
          <a:p>
            <a:pPr lvl="0">
              <a:buFont typeface="Symbol" panose="05050102010706020507" pitchFamily="18" charset="2"/>
              <a:buChar char=""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индексы к индивидуальным единичным расценкам.</a:t>
            </a:r>
          </a:p>
          <a:p>
            <a:pPr marL="0" indent="0">
              <a:buNone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территории применения: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"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индексы по субъектам Российской Федерации.</a:t>
            </a:r>
          </a:p>
          <a:p>
            <a:pPr marL="0" indent="0">
              <a:buNone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элементам затрат: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Symbol" panose="05050102010706020507" pitchFamily="18" charset="2"/>
              <a:buChar char=""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индексы к стоимости СМР (с учетом НР и СП),</a:t>
            </a:r>
          </a:p>
          <a:p>
            <a:pPr lvl="0">
              <a:buFont typeface="Symbol" panose="05050102010706020507" pitchFamily="18" charset="2"/>
              <a:buChar char=""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индексы к стоимости отдельных элементов затрат (оплата труда, стоимость ЭММ, стоимость материалов),</a:t>
            </a:r>
          </a:p>
          <a:p>
            <a:pPr lvl="0">
              <a:buFont typeface="Symbol" panose="05050102010706020507" pitchFamily="18" charset="2"/>
              <a:buChar char=""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индексы к стоимости пусконаладочных работ,</a:t>
            </a:r>
          </a:p>
          <a:p>
            <a:pPr lvl="0">
              <a:buFont typeface="Symbol" panose="05050102010706020507" pitchFamily="18" charset="2"/>
              <a:buChar char=""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индексы к стоимости оборудования,</a:t>
            </a:r>
          </a:p>
          <a:p>
            <a:pPr lvl="0">
              <a:buFont typeface="Symbol" panose="05050102010706020507" pitchFamily="18" charset="2"/>
              <a:buChar char=""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индексы к стоимости отдельных видов прочих работ и затрат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проектные и изыскательские работы).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5657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основных положений новых Методических рекомендаций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существующей Методики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4456473"/>
              </p:ext>
            </p:extLst>
          </p:nvPr>
        </p:nvGraphicFramePr>
        <p:xfrm>
          <a:off x="107505" y="692697"/>
          <a:ext cx="8928990" cy="59645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199">
                  <a:extLst>
                    <a:ext uri="{9D8B030D-6E8A-4147-A177-3AD203B41FA5}">
                      <a16:colId xmlns:a16="http://schemas.microsoft.com/office/drawing/2014/main" val="2125556361"/>
                    </a:ext>
                  </a:extLst>
                </a:gridCol>
                <a:gridCol w="3652230">
                  <a:extLst>
                    <a:ext uri="{9D8B030D-6E8A-4147-A177-3AD203B41FA5}">
                      <a16:colId xmlns:a16="http://schemas.microsoft.com/office/drawing/2014/main" val="396386127"/>
                    </a:ext>
                  </a:extLst>
                </a:gridCol>
                <a:gridCol w="3476561">
                  <a:extLst>
                    <a:ext uri="{9D8B030D-6E8A-4147-A177-3AD203B41FA5}">
                      <a16:colId xmlns:a16="http://schemas.microsoft.com/office/drawing/2014/main" val="2016369165"/>
                    </a:ext>
                  </a:extLst>
                </a:gridCol>
              </a:tblGrid>
              <a:tr h="6077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положения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267" marR="23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Новые Методические рекомендации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(приказ Минстроя России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09.02.2017 № 84/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267" marR="232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Ранее утвержденная Методика расчета прогнозных индексов изменения стоимости строительства, </a:t>
                      </a:r>
                      <a:endParaRPr lang="ru-RU" sz="11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Минрегиона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России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20.08.2009 № 355)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267" marR="23267" marT="0" marB="0" anchor="ctr"/>
                </a:tc>
                <a:extLst>
                  <a:ext uri="{0D108BD9-81ED-4DB2-BD59-A6C34878D82A}">
                    <a16:rowId xmlns:a16="http://schemas.microsoft.com/office/drawing/2014/main" val="849939985"/>
                  </a:ext>
                </a:extLst>
              </a:tr>
              <a:tr h="57186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Индексы, рекомендуемые письмом Минстроя России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267" marR="23267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Разработке подлежат следующие индексы к ФЕР и ТЕР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разрезе субъектов Российской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Федерации:</a:t>
                      </a:r>
                      <a:b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стоимости строительно-монтажных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работ,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стоимости пусконаладочных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работ,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стоимости проектных и изыскательских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работ,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стоимости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оборудования,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стоимости прочих работ и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Индексы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разрабатываются и утверждаются ежеквартально.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7" marR="2326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52225"/>
                  </a:ext>
                </a:extLst>
              </a:tr>
              <a:tr h="12745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Отсутствует перечень конкретных объектов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жилые дома, объекты образования, здравоохранения, инженерные сети, дороги и </a:t>
                      </a: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Внесено положение о разработке отраслевых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индивидуальных индексов.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Добавлено положение о внесении письма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Минстроя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России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величине разработанных индексов 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Федеральный реестр сметных нормативов.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267" marR="232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Приведен перечень конкретных объектов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жилые дома, объекты образования, здравоохранения, инженерные сети, дороги и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др.)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701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267" marR="23267" marT="0" marB="0"/>
                </a:tc>
                <a:extLst>
                  <a:ext uri="{0D108BD9-81ED-4DB2-BD59-A6C34878D82A}">
                    <a16:rowId xmlns:a16="http://schemas.microsoft.com/office/drawing/2014/main" val="852275075"/>
                  </a:ext>
                </a:extLst>
              </a:tr>
              <a:tr h="6699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информации  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стоимости строительных ресурсов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267" marR="232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ФГИС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начала функционирования ФГИС или в случае отсутствия во ФГИС информации по каким-либо ресурсам - отчетные данные органов исполнительной власти субъектов Российской Федерации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267" marR="232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Отчетные данные региональных органов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ценообразованию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стоимости строительных ресурсов за прошедший квартал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267" marR="23267" marT="0" marB="0"/>
                </a:tc>
                <a:extLst>
                  <a:ext uri="{0D108BD9-81ED-4DB2-BD59-A6C34878D82A}">
                    <a16:rowId xmlns:a16="http://schemas.microsoft.com/office/drawing/2014/main" val="3994566386"/>
                  </a:ext>
                </a:extLst>
              </a:tr>
              <a:tr h="17036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 расчета индексов 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строительно-монтажные работы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267" marR="232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684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основании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РТМ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6840" algn="l"/>
                        </a:tabLst>
                      </a:pPr>
                      <a:endParaRPr lang="en-US" sz="7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6840" algn="l"/>
                        </a:tabLst>
                        <a:defRPr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Добавлены рекомендации по выбору сметной документации, используемой для формирования РТМ.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6840" algn="l"/>
                        </a:tabLst>
                        <a:defRPr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Рекомендуется использовать сметную документацию, разработанную с использованием сметных нормативов, внесенных в Федеральный реестр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имеющую положительное заключение </a:t>
                      </a:r>
                      <a:b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достоверности определения сметной стоимости.</a:t>
                      </a:r>
                    </a:p>
                  </a:txBody>
                  <a:tcPr marL="23267" marR="232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основании РТМ 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7" marR="23267" marT="0" marB="0"/>
                </a:tc>
                <a:extLst>
                  <a:ext uri="{0D108BD9-81ED-4DB2-BD59-A6C34878D82A}">
                    <a16:rowId xmlns:a16="http://schemas.microsoft.com/office/drawing/2014/main" val="1893047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538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2808</TotalTime>
  <Words>514</Words>
  <Application>Microsoft Office PowerPoint</Application>
  <PresentationFormat>Экран (4:3)</PresentationFormat>
  <Paragraphs>109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Times New Roman</vt:lpstr>
      <vt:lpstr>Тема Office</vt:lpstr>
      <vt:lpstr>Методика определения сметных цен на затраты труда в строительстве (приказ Минстроя России от 20.12.2016 № 1000/пр)</vt:lpstr>
      <vt:lpstr>Сравнение основных положений  Методики определения сметных цен на затраты труда в строительстве  и существующего порядка расчета в Санкт-Петербурге</vt:lpstr>
      <vt:lpstr>Порядок расчета сметной цены на затраты труда в соответствии с новой  Методикой определения сметных цен на затраты труда в строительстве (приказ Минстроя России от 20.12.2016 № 1000/пр)</vt:lpstr>
      <vt:lpstr>Методические рекомендации по разработке  индексов изменения сметной стоимости строительства  (приказ Минстроя России от 09.02.2017 № 84/пр)</vt:lpstr>
      <vt:lpstr>Классификация индексов  в соответствии с Методическими рекомендациями по разработке  индексов изменения сметной стоимости строительства </vt:lpstr>
      <vt:lpstr>Сравнение основных положений новых Методических рекомендаций  и существующей Методики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ЦЕНООБРАЗОВАНИЕ</dc:title>
  <dc:creator>lana001</dc:creator>
  <cp:lastModifiedBy>Valentina V. Lyamina</cp:lastModifiedBy>
  <cp:revision>232</cp:revision>
  <cp:lastPrinted>2015-04-24T07:26:27Z</cp:lastPrinted>
  <dcterms:created xsi:type="dcterms:W3CDTF">2015-04-20T08:23:41Z</dcterms:created>
  <dcterms:modified xsi:type="dcterms:W3CDTF">2017-05-22T11:22:10Z</dcterms:modified>
</cp:coreProperties>
</file>