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3" r:id="rId2"/>
    <p:sldId id="329" r:id="rId3"/>
    <p:sldId id="330" r:id="rId4"/>
    <p:sldId id="331" r:id="rId5"/>
    <p:sldId id="332" r:id="rId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39" autoAdjust="0"/>
  </p:normalViewPr>
  <p:slideViewPr>
    <p:cSldViewPr>
      <p:cViewPr>
        <p:scale>
          <a:sx n="100" d="100"/>
          <a:sy n="100" d="100"/>
        </p:scale>
        <p:origin x="46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FB20-3AA9-4DFD-A879-49C393673EA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5A766-F8F3-4CC8-AEFE-56E77D56932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027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A766-F8F3-4CC8-AEFE-56E77D56932F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93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A766-F8F3-4CC8-AEFE-56E77D56932F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8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34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42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7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38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723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63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45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643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240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3554A-FA8A-43C1-8881-952557C8DEDD}" type="datetimeFigureOut">
              <a:rPr lang="ru-RU" smtClean="0"/>
              <a:pPr/>
              <a:t>11.04.2017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20A50-F7F8-407F-B789-9D8D12D73A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68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130425"/>
            <a:ext cx="7630616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ЦЕНООБРАЗОВАНИЕ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632848" cy="227910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Информационно-аналитическое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деятельности участников инвестиционно-строительного комплекса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Санкт-Петербурга </a:t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ценообразования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сметного нормирования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строительства, реконструкции, реставрации, капитального </a:t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текущего ремонта объектов городского хозяйства за счет средств бюджета Санкт-Петербурга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3" cstate="print"/>
          <a:srcRect l="22921" t="11637" r="23878" b="72508"/>
          <a:stretch/>
        </p:blipFill>
        <p:spPr bwMode="auto">
          <a:xfrm>
            <a:off x="827584" y="548680"/>
            <a:ext cx="7632848" cy="12961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686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ФГИС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РФ от 23.09.2016 № 959)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1188000" y="3286124"/>
            <a:ext cx="6768000" cy="816226"/>
            <a:chOff x="1188000" y="3286124"/>
            <a:chExt cx="6768000" cy="816226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1188000" y="3562350"/>
              <a:ext cx="6768000" cy="5400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Порядок мониторинга цен строительных ресурсов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188000" y="3286124"/>
              <a:ext cx="6768000" cy="360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Постановление Правительства РФ от 23.12.2016 № 1452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185225" y="1357298"/>
            <a:ext cx="6773550" cy="1571636"/>
            <a:chOff x="1207450" y="1357298"/>
            <a:chExt cx="6773550" cy="1571636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5461000" y="1357298"/>
              <a:ext cx="2520000" cy="1571636"/>
              <a:chOff x="5549900" y="1357298"/>
              <a:chExt cx="2520000" cy="1571636"/>
            </a:xfrm>
          </p:grpSpPr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5549900" y="2000240"/>
                <a:ext cx="2520000" cy="92869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Мониторинг строительных ресурсов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Стрелка вниз 14"/>
              <p:cNvSpPr/>
              <p:nvPr/>
            </p:nvSpPr>
            <p:spPr>
              <a:xfrm>
                <a:off x="6567584" y="1357298"/>
                <a:ext cx="484632" cy="612000"/>
              </a:xfrm>
              <a:prstGeom prst="downArrow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1207450" y="1357298"/>
              <a:ext cx="2520000" cy="1571636"/>
              <a:chOff x="1214414" y="1357298"/>
              <a:chExt cx="2520000" cy="1571636"/>
            </a:xfrm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1214414" y="2000240"/>
                <a:ext cx="2520000" cy="92869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Классификатор строительных ресурсов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Стрелка вниз 15"/>
              <p:cNvSpPr/>
              <p:nvPr/>
            </p:nvSpPr>
            <p:spPr>
              <a:xfrm>
                <a:off x="2232098" y="1357298"/>
                <a:ext cx="484632" cy="612000"/>
              </a:xfrm>
              <a:prstGeom prst="downArrow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9" name="Двойная стрелка влево/вправо 18"/>
            <p:cNvSpPr/>
            <p:nvPr/>
          </p:nvSpPr>
          <p:spPr>
            <a:xfrm>
              <a:off x="3963924" y="2233168"/>
              <a:ext cx="1216152" cy="484632"/>
            </a:xfrm>
            <a:prstGeom prst="leftRightArrow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188000" y="4288274"/>
            <a:ext cx="6768000" cy="816226"/>
            <a:chOff x="1188000" y="4312524"/>
            <a:chExt cx="6768000" cy="816226"/>
          </a:xfrm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1188000" y="4588750"/>
              <a:ext cx="6768000" cy="5400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Методика определения сметных цен на эксплуатацию машин и механизмов</a:t>
              </a: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1188000" y="4312524"/>
              <a:ext cx="6768000" cy="360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Приказ Минстроя РФ от 20.12.2016 № 999/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пр</a:t>
              </a:r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1188000" y="5290424"/>
            <a:ext cx="6768000" cy="816226"/>
            <a:chOff x="1188000" y="5290424"/>
            <a:chExt cx="6768000" cy="816226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1188000" y="5566650"/>
              <a:ext cx="6768000" cy="5400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Методика определения сметных цен на материалы, изделия, конструкции, оборудование и цен на услуг на перевозку грузов для строительства</a:t>
              </a:r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1188000" y="5290424"/>
              <a:ext cx="6768000" cy="360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Приказ Минстроя РФ от 20.12.2016 № 1001/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пр</a:t>
              </a:r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1188000" y="952125"/>
            <a:ext cx="6768000" cy="4953750"/>
            <a:chOff x="1188000" y="273050"/>
            <a:chExt cx="6768000" cy="4953750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1188000" y="273050"/>
              <a:ext cx="6768000" cy="816226"/>
              <a:chOff x="1188000" y="3286124"/>
              <a:chExt cx="6768000" cy="816226"/>
            </a:xfrm>
          </p:grpSpPr>
          <p:sp>
            <p:nvSpPr>
              <p:cNvPr id="6" name="Скругленный прямоугольник 5"/>
              <p:cNvSpPr/>
              <p:nvPr/>
            </p:nvSpPr>
            <p:spPr>
              <a:xfrm>
                <a:off x="1188000" y="3562350"/>
                <a:ext cx="6768000" cy="540000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>
                    <a:latin typeface="Times New Roman" pitchFamily="18" charset="0"/>
                    <a:cs typeface="Times New Roman" pitchFamily="18" charset="0"/>
                  </a:rPr>
                  <a:t>Порядок мониторинга цен строительных ресурсов</a:t>
                </a:r>
              </a:p>
            </p:txBody>
          </p:sp>
          <p:sp>
            <p:nvSpPr>
              <p:cNvPr id="7" name="Скругленный прямоугольник 6"/>
              <p:cNvSpPr/>
              <p:nvPr/>
            </p:nvSpPr>
            <p:spPr>
              <a:xfrm>
                <a:off x="1188000" y="3286124"/>
                <a:ext cx="6768000" cy="360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 smtClean="0">
                    <a:latin typeface="Times New Roman" pitchFamily="18" charset="0"/>
                    <a:cs typeface="Times New Roman" pitchFamily="18" charset="0"/>
                  </a:rPr>
                  <a:t>Постановление Правительства РФ от 23.12.2016 № 1452</a:t>
                </a:r>
              </a:p>
            </p:txBody>
          </p:sp>
        </p:grpSp>
        <p:sp>
          <p:nvSpPr>
            <p:cNvPr id="17" name="Прямоугольник 16"/>
            <p:cNvSpPr/>
            <p:nvPr/>
          </p:nvSpPr>
          <p:spPr>
            <a:xfrm>
              <a:off x="1188000" y="1428750"/>
              <a:ext cx="3060000" cy="1620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ФАУ «Главгосэкспертиза»</a:t>
              </a:r>
            </a:p>
            <a:p>
              <a:pPr algn="ctr"/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(Минстрой РФ)</a:t>
              </a:r>
              <a:endPara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896000" y="1428750"/>
              <a:ext cx="3060000" cy="1620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Классификатор строительных ресурсов</a:t>
              </a:r>
            </a:p>
            <a:p>
              <a:pPr algn="ctr"/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(ОКПД2 - 27 книг на материалы; 9 книг на оборудование, 1 книга на механизмы)</a:t>
              </a:r>
              <a:endPara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188000" y="3606800"/>
              <a:ext cx="3060000" cy="1620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Производитель </a:t>
              </a:r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400" dirty="0" err="1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отеч.продукция</a:t>
              </a:r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ru-RU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– Поставщик </a:t>
              </a:r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400" dirty="0" err="1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имп.продукция</a:t>
              </a:r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) (личный кабинет </a:t>
              </a:r>
              <a:r>
                <a:rPr lang="ru-RU" sz="1400" dirty="0" err="1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ФГИС</a:t>
              </a:r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896000" y="3606800"/>
              <a:ext cx="3060000" cy="1620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Актуализация цен</a:t>
              </a:r>
            </a:p>
            <a:p>
              <a:pPr algn="ctr"/>
              <a:r>
                <a:rPr lang="ru-RU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1 раз в квартал</a:t>
              </a:r>
            </a:p>
            <a:p>
              <a:pPr algn="ctr"/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(материалы)</a:t>
              </a:r>
            </a:p>
            <a:p>
              <a:pPr algn="ctr"/>
              <a:r>
                <a:rPr lang="ru-RU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1 раз в год</a:t>
              </a:r>
            </a:p>
            <a:p>
              <a:pPr algn="ctr"/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(механизмы)</a:t>
              </a:r>
            </a:p>
          </p:txBody>
        </p:sp>
        <p:grpSp>
          <p:nvGrpSpPr>
            <p:cNvPr id="24" name="Группа 23"/>
            <p:cNvGrpSpPr/>
            <p:nvPr/>
          </p:nvGrpSpPr>
          <p:grpSpPr>
            <a:xfrm>
              <a:off x="4260850" y="1111800"/>
              <a:ext cx="617150" cy="3312000"/>
              <a:chOff x="4260850" y="1111800"/>
              <a:chExt cx="617150" cy="3312000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 rot="5400000">
                <a:off x="2916000" y="2767800"/>
                <a:ext cx="3312000" cy="0"/>
              </a:xfrm>
              <a:prstGeom prst="line">
                <a:avLst/>
              </a:prstGeom>
              <a:ln w="50800" cmpd="sng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rot="10800000">
                <a:off x="4260850" y="2238750"/>
                <a:ext cx="612000" cy="0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10800000">
                <a:off x="4266000" y="4416800"/>
                <a:ext cx="612000" cy="0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1188000" y="966287"/>
            <a:ext cx="6768000" cy="4925426"/>
            <a:chOff x="1188000" y="301374"/>
            <a:chExt cx="6768000" cy="4925426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1188000" y="301374"/>
              <a:ext cx="6768000" cy="816226"/>
              <a:chOff x="1188000" y="4312524"/>
              <a:chExt cx="6768000" cy="816226"/>
            </a:xfrm>
          </p:grpSpPr>
          <p:sp>
            <p:nvSpPr>
              <p:cNvPr id="5" name="Скругленный прямоугольник 4"/>
              <p:cNvSpPr/>
              <p:nvPr/>
            </p:nvSpPr>
            <p:spPr>
              <a:xfrm>
                <a:off x="1188000" y="4588750"/>
                <a:ext cx="6768000" cy="540000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 smtClean="0">
                    <a:latin typeface="Times New Roman" pitchFamily="18" charset="0"/>
                    <a:cs typeface="Times New Roman" pitchFamily="18" charset="0"/>
                  </a:rPr>
                  <a:t>Методика определения сметных цен на материалы, изделия, конструкции, оборудование и цен на услуг на перевозку грузов для строительства</a:t>
                </a:r>
              </a:p>
            </p:txBody>
          </p:sp>
          <p:sp>
            <p:nvSpPr>
              <p:cNvPr id="6" name="Скругленный прямоугольник 5"/>
              <p:cNvSpPr/>
              <p:nvPr/>
            </p:nvSpPr>
            <p:spPr>
              <a:xfrm>
                <a:off x="1188000" y="4312524"/>
                <a:ext cx="6768000" cy="360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 smtClean="0">
                    <a:latin typeface="Times New Roman" pitchFamily="18" charset="0"/>
                    <a:cs typeface="Times New Roman" pitchFamily="18" charset="0"/>
                  </a:rPr>
                  <a:t>Приказ Минстроя РФ от 20.12.2016 № 1001/</a:t>
                </a:r>
                <a:r>
                  <a:rPr lang="ru-RU" sz="1600" b="1" dirty="0" err="1" smtClean="0">
                    <a:latin typeface="Times New Roman" pitchFamily="18" charset="0"/>
                    <a:cs typeface="Times New Roman" pitchFamily="18" charset="0"/>
                  </a:rPr>
                  <a:t>пр</a:t>
                </a:r>
                <a:endParaRPr lang="ru-RU" sz="16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0" name="Прямоугольник 9"/>
            <p:cNvSpPr/>
            <p:nvPr/>
          </p:nvSpPr>
          <p:spPr>
            <a:xfrm>
              <a:off x="1188000" y="3606800"/>
              <a:ext cx="3060000" cy="1620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ctr"/>
            <a:lstStyle/>
            <a:p>
              <a:pPr algn="ctr"/>
              <a:r>
                <a:rPr lang="ru-RU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Заготовительно-складские расходы</a:t>
              </a:r>
            </a:p>
            <a:p>
              <a:pPr algn="ctr"/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(Приказ Минстроя РФ</a:t>
              </a:r>
            </a:p>
            <a:p>
              <a:pPr algn="ctr"/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от 08.02.2017 № 77/</a:t>
              </a:r>
              <a:r>
                <a:rPr lang="ru-RU" sz="1400" dirty="0" err="1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пр</a:t>
              </a:r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896000" y="3606800"/>
              <a:ext cx="3060000" cy="1620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80000" bIns="36000" rtlCol="0" anchor="ctr"/>
            <a:lstStyle/>
            <a:p>
              <a:pPr algn="ctr"/>
              <a:r>
                <a:rPr lang="ru-RU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Сметная цена строительного ресурса</a:t>
              </a:r>
            </a:p>
            <a:p>
              <a:pPr algn="ctr"/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(Приказ Минстроя РФ</a:t>
              </a:r>
            </a:p>
            <a:p>
              <a:pPr algn="ctr"/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от 08.02.2017 № 77/</a:t>
              </a:r>
              <a:r>
                <a:rPr lang="ru-RU" sz="1400" dirty="0" err="1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пр</a:t>
              </a:r>
              <a:r>
                <a:rPr lang="ru-RU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  <a:p>
              <a:pPr algn="ctr"/>
              <a:endPara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1188000" y="1428750"/>
              <a:ext cx="3060000" cy="1620000"/>
              <a:chOff x="1188000" y="1428750"/>
              <a:chExt cx="3060000" cy="1620000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1188000" y="1428750"/>
                <a:ext cx="3060000" cy="162000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0000" bIns="504000" rtlCol="0" anchor="ctr"/>
              <a:lstStyle/>
              <a:p>
                <a:pPr algn="ctr"/>
                <a:r>
                  <a:rPr lang="ru-RU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Средневзвешенная цена</a:t>
                </a:r>
              </a:p>
              <a:p>
                <a:pPr algn="ctr"/>
                <a:endParaRPr lang="ru-RU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4" name="Объект 13"/>
              <p:cNvGraphicFramePr>
                <a:graphicFrameLocks noChangeAspect="1"/>
              </p:cNvGraphicFramePr>
              <p:nvPr/>
            </p:nvGraphicFramePr>
            <p:xfrm>
              <a:off x="1638300" y="2184400"/>
              <a:ext cx="2146300" cy="393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9" name="Формула" r:id="rId3" imgW="2145960" imgH="393480" progId="Equation.3">
                      <p:embed/>
                    </p:oleObj>
                  </mc:Choice>
                  <mc:Fallback>
                    <p:oleObj name="Формула" r:id="rId3" imgW="2145960" imgH="39348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38300" y="2184400"/>
                            <a:ext cx="2146300" cy="3937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2" name="Группа 21"/>
            <p:cNvGrpSpPr/>
            <p:nvPr/>
          </p:nvGrpSpPr>
          <p:grpSpPr>
            <a:xfrm>
              <a:off x="4896000" y="1428750"/>
              <a:ext cx="3060000" cy="1620000"/>
              <a:chOff x="4896000" y="1428750"/>
              <a:chExt cx="3060000" cy="1620000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4896000" y="1428750"/>
                <a:ext cx="3060000" cy="162000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6800" bIns="576000" rtlCol="0" anchor="ctr"/>
              <a:lstStyle/>
              <a:p>
                <a:pPr algn="ctr"/>
                <a:r>
                  <a:rPr lang="ru-RU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Индексация цен</a:t>
                </a:r>
              </a:p>
              <a:p>
                <a:pPr algn="ctr"/>
                <a:endParaRPr lang="ru-RU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5" name="Объект 14"/>
              <p:cNvGraphicFramePr>
                <a:graphicFrameLocks noChangeAspect="1"/>
              </p:cNvGraphicFramePr>
              <p:nvPr/>
            </p:nvGraphicFramePr>
            <p:xfrm>
              <a:off x="5549900" y="2184400"/>
              <a:ext cx="1803400" cy="393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0" name="Формула" r:id="rId5" imgW="1803240" imgH="393480" progId="Equation.3">
                      <p:embed/>
                    </p:oleObj>
                  </mc:Choice>
                  <mc:Fallback>
                    <p:oleObj name="Формула" r:id="rId5" imgW="1803240" imgH="39348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49900" y="2184400"/>
                            <a:ext cx="1803400" cy="3937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6" name="Группа 15"/>
            <p:cNvGrpSpPr/>
            <p:nvPr/>
          </p:nvGrpSpPr>
          <p:grpSpPr>
            <a:xfrm>
              <a:off x="4260850" y="1111800"/>
              <a:ext cx="617150" cy="3312000"/>
              <a:chOff x="4260850" y="1111800"/>
              <a:chExt cx="617150" cy="3312000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>
              <a:xfrm rot="5400000">
                <a:off x="2916000" y="2767800"/>
                <a:ext cx="3312000" cy="0"/>
              </a:xfrm>
              <a:prstGeom prst="line">
                <a:avLst/>
              </a:prstGeom>
              <a:ln w="50800" cmpd="sng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rot="10800000">
                <a:off x="4260850" y="2238750"/>
                <a:ext cx="612000" cy="0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rot="10800000">
                <a:off x="4266000" y="4416800"/>
                <a:ext cx="612000" cy="0"/>
              </a:xfrm>
              <a:prstGeom prst="line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188000" y="464648"/>
            <a:ext cx="6768000" cy="816226"/>
            <a:chOff x="1188000" y="4312524"/>
            <a:chExt cx="6768000" cy="81622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188000" y="4588750"/>
              <a:ext cx="6768000" cy="5400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Методика определения сметных цен на эксплуатацию машин и механизмов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188000" y="4312524"/>
              <a:ext cx="6768000" cy="360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Приказ Минстроя РФ от 20.12.2016 № 999/</a:t>
              </a:r>
              <a:r>
                <a:rPr lang="ru-RU" sz="1600" b="1" dirty="0" err="1" smtClean="0">
                  <a:latin typeface="Times New Roman" pitchFamily="18" charset="0"/>
                  <a:cs typeface="Times New Roman" pitchFamily="18" charset="0"/>
                </a:rPr>
                <a:t>пр</a:t>
              </a:r>
              <a:endParaRPr lang="ru-RU" sz="16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1378650" y="2139950"/>
            <a:ext cx="3060000" cy="648000"/>
            <a:chOff x="1378650" y="2139950"/>
            <a:chExt cx="3060000" cy="64800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378650" y="2139950"/>
              <a:ext cx="3060000" cy="648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08000" rIns="1512000" bIns="468000" rtlCol="0" anchor="t"/>
            <a:lstStyle/>
            <a:p>
              <a:pPr algn="ctr">
                <a:lnSpc>
                  <a:spcPts val="1000"/>
                </a:lnSpc>
              </a:pPr>
              <a:r>
                <a:rPr lang="ru-RU" sz="13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Механизированный</a:t>
              </a:r>
            </a:p>
            <a:p>
              <a:pPr algn="ctr">
                <a:lnSpc>
                  <a:spcPts val="1000"/>
                </a:lnSpc>
              </a:pPr>
              <a:r>
                <a:rPr lang="ru-RU" sz="13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инструмент</a:t>
              </a:r>
            </a:p>
            <a:p>
              <a:pPr algn="ctr">
                <a:lnSpc>
                  <a:spcPts val="600"/>
                </a:lnSpc>
              </a:pPr>
              <a:endPara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lnSpc>
                  <a:spcPts val="600"/>
                </a:lnSpc>
              </a:pPr>
              <a:r>
                <a:rPr lang="ru-RU" sz="12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Механизм</a:t>
              </a:r>
            </a:p>
            <a:p>
              <a:pPr algn="ctr"/>
              <a:endPara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Объект 9"/>
            <p:cNvGraphicFramePr>
              <a:graphicFrameLocks noChangeAspect="1"/>
            </p:cNvGraphicFramePr>
            <p:nvPr/>
          </p:nvGraphicFramePr>
          <p:xfrm>
            <a:off x="2749550" y="2362200"/>
            <a:ext cx="16764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3" name="Формула" r:id="rId4" imgW="1676160" imgH="152280" progId="Equation.3">
                    <p:embed/>
                  </p:oleObj>
                </mc:Choice>
                <mc:Fallback>
                  <p:oleObj name="Формула" r:id="rId4" imgW="1676160" imgH="152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9550" y="2362200"/>
                          <a:ext cx="1676400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63" name="Object 3"/>
            <p:cNvGraphicFramePr>
              <a:graphicFrameLocks noChangeAspect="1"/>
            </p:cNvGraphicFramePr>
            <p:nvPr/>
          </p:nvGraphicFramePr>
          <p:xfrm>
            <a:off x="3016250" y="2540000"/>
            <a:ext cx="10414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4" name="Формула" r:id="rId6" imgW="1041120" imgH="152280" progId="Equation.3">
                    <p:embed/>
                  </p:oleObj>
                </mc:Choice>
                <mc:Fallback>
                  <p:oleObj name="Формула" r:id="rId6" imgW="1041120" imgH="1522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6250" y="2540000"/>
                          <a:ext cx="1041400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Группа 32"/>
          <p:cNvGrpSpPr/>
          <p:nvPr/>
        </p:nvGrpSpPr>
        <p:grpSpPr>
          <a:xfrm>
            <a:off x="1378650" y="3033964"/>
            <a:ext cx="3060000" cy="468000"/>
            <a:chOff x="1378650" y="2870690"/>
            <a:chExt cx="3060000" cy="46800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1378650" y="2870690"/>
              <a:ext cx="3060000" cy="468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08000" rIns="1296000" bIns="360000" rtlCol="0" anchor="t"/>
            <a:lstStyle/>
            <a:p>
              <a:pPr algn="ctr">
                <a:lnSpc>
                  <a:spcPts val="1000"/>
                </a:lnSpc>
              </a:pPr>
              <a:r>
                <a:rPr lang="ru-RU" sz="13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Быстроизнашивающие части</a:t>
              </a:r>
            </a:p>
          </p:txBody>
        </p:sp>
        <p:graphicFrame>
          <p:nvGraphicFramePr>
            <p:cNvPr id="13" name="Объект 12"/>
            <p:cNvGraphicFramePr>
              <a:graphicFrameLocks noChangeAspect="1"/>
            </p:cNvGraphicFramePr>
            <p:nvPr/>
          </p:nvGraphicFramePr>
          <p:xfrm>
            <a:off x="3282950" y="3022600"/>
            <a:ext cx="6350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5" name="Формула" r:id="rId8" imgW="634680" imgH="152280" progId="Equation.3">
                    <p:embed/>
                  </p:oleObj>
                </mc:Choice>
                <mc:Fallback>
                  <p:oleObj name="Формула" r:id="rId8" imgW="634680" imgH="1522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2950" y="3022600"/>
                          <a:ext cx="635000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Группа 33"/>
          <p:cNvGrpSpPr/>
          <p:nvPr/>
        </p:nvGrpSpPr>
        <p:grpSpPr>
          <a:xfrm>
            <a:off x="1378650" y="3762504"/>
            <a:ext cx="3060000" cy="468000"/>
            <a:chOff x="1378650" y="3599230"/>
            <a:chExt cx="3060000" cy="468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1378650" y="3599230"/>
              <a:ext cx="3060000" cy="468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08000" rIns="1296000" bIns="360000" rtlCol="0" anchor="t"/>
            <a:lstStyle/>
            <a:p>
              <a:pPr algn="ctr">
                <a:lnSpc>
                  <a:spcPts val="1000"/>
                </a:lnSpc>
              </a:pPr>
              <a:r>
                <a:rPr lang="ru-RU" sz="13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Затраты на</a:t>
              </a:r>
            </a:p>
            <a:p>
              <a:pPr algn="ctr">
                <a:lnSpc>
                  <a:spcPts val="1000"/>
                </a:lnSpc>
              </a:pPr>
              <a:r>
                <a:rPr lang="ru-RU" sz="13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сжатый воздух</a:t>
              </a:r>
            </a:p>
          </p:txBody>
        </p:sp>
        <p:graphicFrame>
          <p:nvGraphicFramePr>
            <p:cNvPr id="15" name="Объект 14"/>
            <p:cNvGraphicFramePr>
              <a:graphicFrameLocks noChangeAspect="1"/>
            </p:cNvGraphicFramePr>
            <p:nvPr/>
          </p:nvGraphicFramePr>
          <p:xfrm>
            <a:off x="3073400" y="3606800"/>
            <a:ext cx="10668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6" name="Формула" r:id="rId10" imgW="1066680" imgH="393480" progId="Equation.3">
                    <p:embed/>
                  </p:oleObj>
                </mc:Choice>
                <mc:Fallback>
                  <p:oleObj name="Формула" r:id="rId10" imgW="1066680" imgH="393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3400" y="3606800"/>
                          <a:ext cx="1066800" cy="393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Группа 31"/>
          <p:cNvGrpSpPr/>
          <p:nvPr/>
        </p:nvGrpSpPr>
        <p:grpSpPr>
          <a:xfrm>
            <a:off x="1378650" y="4491044"/>
            <a:ext cx="3060000" cy="468000"/>
            <a:chOff x="1378650" y="4327770"/>
            <a:chExt cx="3060000" cy="46800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378650" y="4327770"/>
              <a:ext cx="3060000" cy="468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08000" rIns="1152000" bIns="360000" rtlCol="0" anchor="t"/>
            <a:lstStyle/>
            <a:p>
              <a:pPr algn="ctr">
                <a:lnSpc>
                  <a:spcPts val="1000"/>
                </a:lnSpc>
              </a:pPr>
              <a:r>
                <a:rPr lang="ru-RU" sz="13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Затраты на смазочные материалы для </a:t>
              </a:r>
              <a:r>
                <a:rPr lang="ru-RU" sz="1300" dirty="0" err="1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маш</a:t>
              </a:r>
              <a:r>
                <a:rPr lang="ru-RU" sz="13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. с </a:t>
              </a:r>
              <a:r>
                <a:rPr lang="ru-RU" sz="1300" dirty="0" err="1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эл</a:t>
              </a:r>
              <a:r>
                <a:rPr lang="ru-RU" sz="13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graphicFrame>
          <p:nvGraphicFramePr>
            <p:cNvPr id="17" name="Объект 16"/>
            <p:cNvGraphicFramePr>
              <a:graphicFrameLocks noChangeAspect="1"/>
            </p:cNvGraphicFramePr>
            <p:nvPr/>
          </p:nvGraphicFramePr>
          <p:xfrm>
            <a:off x="3327400" y="4495800"/>
            <a:ext cx="787400" cy="165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7" name="Формула" r:id="rId12" imgW="787320" imgH="164880" progId="Equation.3">
                    <p:embed/>
                  </p:oleObj>
                </mc:Choice>
                <mc:Fallback>
                  <p:oleObj name="Формула" r:id="rId12" imgW="787320" imgH="1648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7400" y="4495800"/>
                          <a:ext cx="787400" cy="165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Группа 30"/>
          <p:cNvGrpSpPr/>
          <p:nvPr/>
        </p:nvGrpSpPr>
        <p:grpSpPr>
          <a:xfrm>
            <a:off x="1378650" y="5219584"/>
            <a:ext cx="3060000" cy="468000"/>
            <a:chOff x="1378650" y="5056310"/>
            <a:chExt cx="3060000" cy="46800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378650" y="5056310"/>
              <a:ext cx="3060000" cy="468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08000" rIns="1584000" bIns="360000" rtlCol="0" anchor="t"/>
            <a:lstStyle/>
            <a:p>
              <a:pPr algn="ctr">
                <a:lnSpc>
                  <a:spcPts val="1000"/>
                </a:lnSpc>
              </a:pPr>
              <a:r>
                <a:rPr lang="ru-RU" sz="13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Затраты</a:t>
              </a:r>
            </a:p>
            <a:p>
              <a:pPr algn="ctr">
                <a:lnSpc>
                  <a:spcPts val="1000"/>
                </a:lnSpc>
              </a:pPr>
              <a:r>
                <a:rPr lang="ru-RU" sz="13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на перебазировку</a:t>
              </a: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/>
          </p:nvGraphicFramePr>
          <p:xfrm>
            <a:off x="2794000" y="5162550"/>
            <a:ext cx="15875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8" name="Формула" r:id="rId14" imgW="1587240" imgH="203040" progId="Equation.3">
                    <p:embed/>
                  </p:oleObj>
                </mc:Choice>
                <mc:Fallback>
                  <p:oleObj name="Формула" r:id="rId14" imgW="1587240" imgH="2030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4000" y="5162550"/>
                          <a:ext cx="1587500" cy="203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Прямоугольник 19"/>
          <p:cNvSpPr/>
          <p:nvPr/>
        </p:nvSpPr>
        <p:spPr>
          <a:xfrm>
            <a:off x="1378650" y="5948124"/>
            <a:ext cx="3060000" cy="4452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72000" rtlCol="0" anchor="ctr" anchorCtr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ru-RU" sz="13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Рабочие, занятые управлением мощными и особо сложными машинами </a:t>
            </a:r>
            <a:r>
              <a:rPr lang="ru-RU" sz="1300" strike="sngStrike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МДС 83-1.99</a:t>
            </a:r>
          </a:p>
        </p:txBody>
      </p:sp>
      <p:grpSp>
        <p:nvGrpSpPr>
          <p:cNvPr id="38" name="Группа 37"/>
          <p:cNvGrpSpPr/>
          <p:nvPr/>
        </p:nvGrpSpPr>
        <p:grpSpPr>
          <a:xfrm>
            <a:off x="4896000" y="2125424"/>
            <a:ext cx="3060000" cy="828000"/>
            <a:chOff x="4896000" y="2125424"/>
            <a:chExt cx="3060000" cy="8280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4896000" y="2125424"/>
              <a:ext cx="3060000" cy="828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108000" rIns="1440000" bIns="144000" rtlCol="0" anchor="ctr" anchorCtr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ru-RU" sz="16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Норма годовых затрат</a:t>
              </a:r>
            </a:p>
          </p:txBody>
        </p:sp>
        <p:sp>
          <p:nvSpPr>
            <p:cNvPr id="25" name="Стрелка вниз 24"/>
            <p:cNvSpPr/>
            <p:nvPr/>
          </p:nvSpPr>
          <p:spPr>
            <a:xfrm>
              <a:off x="6483350" y="2169874"/>
              <a:ext cx="1368000" cy="756000"/>
            </a:xfrm>
            <a:prstGeom prst="downArrow">
              <a:avLst/>
            </a:prstGeom>
            <a:solidFill>
              <a:srgbClr val="FF0000">
                <a:alpha val="7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25 %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4896000" y="3178274"/>
            <a:ext cx="3060000" cy="828000"/>
            <a:chOff x="4896000" y="3178274"/>
            <a:chExt cx="3060000" cy="828000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4896000" y="3178274"/>
              <a:ext cx="3060000" cy="828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108000" rIns="1440000" bIns="144000" rtlCol="0" anchor="ctr" anchorCtr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ru-RU" sz="16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Годовой режим работы</a:t>
              </a:r>
            </a:p>
          </p:txBody>
        </p:sp>
        <p:sp>
          <p:nvSpPr>
            <p:cNvPr id="29" name="Стрелка вверх 28"/>
            <p:cNvSpPr/>
            <p:nvPr/>
          </p:nvSpPr>
          <p:spPr>
            <a:xfrm>
              <a:off x="6483350" y="3214274"/>
              <a:ext cx="1368000" cy="756000"/>
            </a:xfrm>
            <a:prstGeom prst="upArrow">
              <a:avLst/>
            </a:prstGeom>
            <a:solidFill>
              <a:srgbClr val="FF0000">
                <a:alpha val="72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36 %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4793456" y="1962944"/>
            <a:ext cx="89694" cy="1652400"/>
            <a:chOff x="4793456" y="1962944"/>
            <a:chExt cx="89694" cy="1652400"/>
          </a:xfrm>
        </p:grpSpPr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3968050" y="2788350"/>
              <a:ext cx="1652400" cy="1588"/>
            </a:xfrm>
            <a:prstGeom prst="curvedConnector3">
              <a:avLst>
                <a:gd name="adj1" fmla="val 50000"/>
              </a:avLst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4811150" y="2538630"/>
              <a:ext cx="7200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811149" y="3591480"/>
              <a:ext cx="720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Группа 61"/>
          <p:cNvGrpSpPr/>
          <p:nvPr/>
        </p:nvGrpSpPr>
        <p:grpSpPr>
          <a:xfrm>
            <a:off x="1282700" y="1962150"/>
            <a:ext cx="79200" cy="4233600"/>
            <a:chOff x="1282700" y="1962150"/>
            <a:chExt cx="79200" cy="4233600"/>
          </a:xfrm>
        </p:grpSpPr>
        <p:cxnSp>
          <p:nvCxnSpPr>
            <p:cNvPr id="55" name="Прямая соединительная линия 40"/>
            <p:cNvCxnSpPr/>
            <p:nvPr/>
          </p:nvCxnSpPr>
          <p:spPr>
            <a:xfrm rot="5400000">
              <a:off x="-833306" y="4078156"/>
              <a:ext cx="4233600" cy="1588"/>
            </a:xfrm>
            <a:prstGeom prst="curvedConnector3">
              <a:avLst>
                <a:gd name="adj1" fmla="val 50000"/>
              </a:avLst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1282700" y="2463156"/>
              <a:ext cx="7920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1282700" y="3267170"/>
              <a:ext cx="7920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1282700" y="3995710"/>
              <a:ext cx="7920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1282700" y="4724250"/>
              <a:ext cx="7920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1282700" y="5452790"/>
              <a:ext cx="7920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1282700" y="6169944"/>
              <a:ext cx="79200" cy="1588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1188000" y="1295400"/>
            <a:ext cx="3250650" cy="656624"/>
            <a:chOff x="1188000" y="1295400"/>
            <a:chExt cx="3250650" cy="65662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1188000" y="1592024"/>
              <a:ext cx="3250650" cy="360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«Технические»</a:t>
              </a:r>
            </a:p>
          </p:txBody>
        </p:sp>
        <p:cxnSp>
          <p:nvCxnSpPr>
            <p:cNvPr id="65" name="Прямая соединительная линия 64"/>
            <p:cNvCxnSpPr/>
            <p:nvPr/>
          </p:nvCxnSpPr>
          <p:spPr>
            <a:xfrm rot="5400000">
              <a:off x="2674725" y="1434000"/>
              <a:ext cx="2772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Группа 72"/>
          <p:cNvGrpSpPr/>
          <p:nvPr/>
        </p:nvGrpSpPr>
        <p:grpSpPr>
          <a:xfrm>
            <a:off x="4705350" y="1295400"/>
            <a:ext cx="3250650" cy="656624"/>
            <a:chOff x="4705350" y="1295400"/>
            <a:chExt cx="3250650" cy="656624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4705350" y="1592024"/>
              <a:ext cx="3250650" cy="360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«Существенные»</a:t>
              </a:r>
            </a:p>
          </p:txBody>
        </p:sp>
        <p:cxnSp>
          <p:nvCxnSpPr>
            <p:cNvPr id="71" name="Прямая соединительная линия 70"/>
            <p:cNvCxnSpPr/>
            <p:nvPr/>
          </p:nvCxnSpPr>
          <p:spPr>
            <a:xfrm rot="5400000">
              <a:off x="6192075" y="1434000"/>
              <a:ext cx="2772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3580</TotalTime>
  <Words>264</Words>
  <Application>Microsoft Office PowerPoint</Application>
  <PresentationFormat>Экран (4:3)</PresentationFormat>
  <Paragraphs>55</Paragraphs>
  <Slides>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Формула</vt:lpstr>
      <vt:lpstr>ЦЕНООБРАЗОВАНИЕ</vt:lpstr>
      <vt:lpstr>ФГИС (постановление Правительства РФ от 23.09.2016 № 959)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ЦЕНООБРАЗОВАНИЕ</dc:title>
  <dc:creator>lana001</dc:creator>
  <cp:lastModifiedBy>Edgar</cp:lastModifiedBy>
  <cp:revision>286</cp:revision>
  <cp:lastPrinted>2017-04-10T13:00:34Z</cp:lastPrinted>
  <dcterms:created xsi:type="dcterms:W3CDTF">2015-04-20T08:23:41Z</dcterms:created>
  <dcterms:modified xsi:type="dcterms:W3CDTF">2017-04-11T11:34:06Z</dcterms:modified>
</cp:coreProperties>
</file>